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3"/>
  </p:notesMasterIdLst>
  <p:sldIdLst>
    <p:sldId id="256" r:id="rId2"/>
    <p:sldId id="260" r:id="rId3"/>
    <p:sldId id="257" r:id="rId4"/>
    <p:sldId id="258" r:id="rId5"/>
    <p:sldId id="259" r:id="rId6"/>
    <p:sldId id="261" r:id="rId7"/>
    <p:sldId id="266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6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8B68CB-CC15-3143-978D-A64AF43F7057}" type="datetimeFigureOut">
              <a:rPr lang="en-US" smtClean="0"/>
              <a:t>5/6/21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17CC3-AC13-984D-8C2D-DAA54CCF1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05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17CC3-AC13-984D-8C2D-DAA54CCF1E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32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7112-3E4F-CF43-9EA2-F4258141714F}" type="datetimeFigureOut">
              <a:rPr lang="en-US" smtClean="0"/>
              <a:t>5/5/21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1E249-3492-F045-923B-7431BB612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3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7112-3E4F-CF43-9EA2-F4258141714F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1E249-3492-F045-923B-7431BB612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7112-3E4F-CF43-9EA2-F4258141714F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1E249-3492-F045-923B-7431BB612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1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7112-3E4F-CF43-9EA2-F4258141714F}" type="datetimeFigureOut">
              <a:rPr lang="en-US" smtClean="0"/>
              <a:t>5/5/21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1E249-3492-F045-923B-7431BB612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41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7112-3E4F-CF43-9EA2-F4258141714F}" type="datetimeFigureOut">
              <a:rPr lang="en-US" smtClean="0"/>
              <a:t>5/5/21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1E249-3492-F045-923B-7431BB612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79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7112-3E4F-CF43-9EA2-F4258141714F}" type="datetimeFigureOut">
              <a:rPr lang="en-US" smtClean="0"/>
              <a:t>5/5/21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1E249-3492-F045-923B-7431BB612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91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7112-3E4F-CF43-9EA2-F4258141714F}" type="datetimeFigureOut">
              <a:rPr lang="en-US" smtClean="0"/>
              <a:t>5/5/21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1E249-3492-F045-923B-7431BB6120A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96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7112-3E4F-CF43-9EA2-F4258141714F}" type="datetimeFigureOut">
              <a:rPr lang="en-US" smtClean="0"/>
              <a:t>5/5/21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1E249-3492-F045-923B-7431BB612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65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7112-3E4F-CF43-9EA2-F4258141714F}" type="datetimeFigureOut">
              <a:rPr lang="en-US" smtClean="0"/>
              <a:t>5/5/21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1E249-3492-F045-923B-7431BB612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0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7112-3E4F-CF43-9EA2-F4258141714F}" type="datetimeFigureOut">
              <a:rPr lang="en-US" smtClean="0"/>
              <a:t>5/5/21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1E249-3492-F045-923B-7431BB612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1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2B77112-3E4F-CF43-9EA2-F4258141714F}" type="datetimeFigureOut">
              <a:rPr lang="en-US" smtClean="0"/>
              <a:t>5/5/21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1E249-3492-F045-923B-7431BB612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98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2B77112-3E4F-CF43-9EA2-F4258141714F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CE1E249-3492-F045-923B-7431BB612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4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E468D-CA6B-644E-A232-AD2FAECA89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of Ames IA Housing prices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C2713B-177E-BC49-B5E0-F16D937A8B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Nathan Perry</a:t>
            </a:r>
          </a:p>
        </p:txBody>
      </p:sp>
    </p:spTree>
    <p:extLst>
      <p:ext uri="{BB962C8B-B14F-4D97-AF65-F5344CB8AC3E}">
        <p14:creationId xmlns:p14="http://schemas.microsoft.com/office/powerpoint/2010/main" val="2132294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BE0874-C5F9-E34F-95CB-AF090D955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1800"/>
              <a:t>There is a steep drop in predicted home price around 2008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B6D97-25EA-CF42-A3F5-02D82D49C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511" y="1372998"/>
            <a:ext cx="6895273" cy="449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06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0AED0-E8E5-764A-925A-A86E57F85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798F2-3B5B-4E4C-8A51-A117AB7E9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087" y="2237430"/>
            <a:ext cx="8535825" cy="3655878"/>
          </a:xfrm>
        </p:spPr>
        <p:txBody>
          <a:bodyPr>
            <a:normAutofit/>
          </a:bodyPr>
          <a:lstStyle/>
          <a:p>
            <a:r>
              <a:rPr lang="en-US" sz="2800" dirty="0"/>
              <a:t>This model cannot be used to predict future prices</a:t>
            </a:r>
          </a:p>
          <a:p>
            <a:r>
              <a:rPr lang="en-US" sz="2800" dirty="0"/>
              <a:t>A well built and maintained home will have significantly higher value than average</a:t>
            </a:r>
          </a:p>
          <a:p>
            <a:r>
              <a:rPr lang="en-US" sz="2800" dirty="0"/>
              <a:t>Home and lot size are also main drivers of home value</a:t>
            </a:r>
          </a:p>
          <a:p>
            <a:r>
              <a:rPr lang="en-US" sz="2800" dirty="0"/>
              <a:t>Older homes are less valuable, but remodeling can make up much of the lost value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21496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0BA0E-B782-F143-B889-0C8D3C50F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was the data handled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5A00D-D85E-E148-8588-A42AA2A33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513374"/>
          </a:xfrm>
        </p:spPr>
        <p:txBody>
          <a:bodyPr>
            <a:normAutofit/>
          </a:bodyPr>
          <a:lstStyle/>
          <a:p>
            <a:r>
              <a:rPr lang="en-US" sz="2800" dirty="0"/>
              <a:t>Data in the model is from </a:t>
            </a:r>
            <a:r>
              <a:rPr lang="en-US" sz="2800" dirty="0" err="1"/>
              <a:t>train.csv</a:t>
            </a:r>
            <a:endParaRPr lang="en-US" sz="2800" dirty="0"/>
          </a:p>
          <a:p>
            <a:r>
              <a:rPr lang="en-US" sz="2800" dirty="0"/>
              <a:t>Null values were filled in using the data dictionary where possible</a:t>
            </a:r>
          </a:p>
          <a:p>
            <a:r>
              <a:rPr lang="en-US" sz="2800" dirty="0"/>
              <a:t>Otherwise the values were imputed with the mean of the feature</a:t>
            </a:r>
          </a:p>
          <a:p>
            <a:r>
              <a:rPr lang="en-US" sz="2800" dirty="0"/>
              <a:t>Outliers were removed from the sale price column.</a:t>
            </a:r>
          </a:p>
        </p:txBody>
      </p:sp>
    </p:spTree>
    <p:extLst>
      <p:ext uri="{BB962C8B-B14F-4D97-AF65-F5344CB8AC3E}">
        <p14:creationId xmlns:p14="http://schemas.microsoft.com/office/powerpoint/2010/main" val="2554810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79A96-D2A2-BE46-93C6-6C925769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C9AD1-2E49-9140-826B-31C716AE3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351314"/>
            <a:ext cx="7729728" cy="3716977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Make recommendations on maximizing the value of a home</a:t>
            </a:r>
          </a:p>
          <a:p>
            <a:r>
              <a:rPr lang="en-US" sz="2800" dirty="0"/>
              <a:t>To do this I will make a model to predict the price of a home based on a multitude of features</a:t>
            </a:r>
          </a:p>
          <a:p>
            <a:r>
              <a:rPr lang="en-US" sz="2800" dirty="0"/>
              <a:t>I am looking for statistically significant features, especially those with a larger effect on the price</a:t>
            </a:r>
          </a:p>
          <a:p>
            <a:r>
              <a:rPr lang="en-US" sz="2800" dirty="0"/>
              <a:t>I am also hoping that my model will be able to predict future prices</a:t>
            </a:r>
          </a:p>
        </p:txBody>
      </p:sp>
    </p:spTree>
    <p:extLst>
      <p:ext uri="{BB962C8B-B14F-4D97-AF65-F5344CB8AC3E}">
        <p14:creationId xmlns:p14="http://schemas.microsoft.com/office/powerpoint/2010/main" val="1267139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2D8EC-17DA-4143-8195-DEECF0E4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493C5-8B6C-B346-AC90-A2F5A45FA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4263" y="2305535"/>
            <a:ext cx="7729728" cy="3940886"/>
          </a:xfrm>
        </p:spPr>
        <p:txBody>
          <a:bodyPr>
            <a:noAutofit/>
          </a:bodyPr>
          <a:lstStyle/>
          <a:p>
            <a:r>
              <a:rPr lang="en-US" sz="2800" dirty="0"/>
              <a:t>Predicted top factors:</a:t>
            </a:r>
          </a:p>
          <a:p>
            <a:pPr lvl="1"/>
            <a:r>
              <a:rPr lang="en-US" sz="2800" dirty="0"/>
              <a:t>Time of sale</a:t>
            </a:r>
          </a:p>
          <a:p>
            <a:pPr lvl="1"/>
            <a:r>
              <a:rPr lang="en-US" sz="2800" dirty="0"/>
              <a:t>Number of bedrooms</a:t>
            </a:r>
          </a:p>
          <a:p>
            <a:pPr lvl="1"/>
            <a:r>
              <a:rPr lang="en-US" sz="2800" dirty="0"/>
              <a:t>Number of bathrooms</a:t>
            </a:r>
          </a:p>
          <a:p>
            <a:pPr lvl="1"/>
            <a:r>
              <a:rPr lang="en-US" sz="2800" dirty="0"/>
              <a:t>Square footage of the house</a:t>
            </a:r>
          </a:p>
          <a:p>
            <a:pPr lvl="1"/>
            <a:r>
              <a:rPr lang="en-US" sz="2800" dirty="0"/>
              <a:t>Lot size</a:t>
            </a:r>
          </a:p>
          <a:p>
            <a:pPr lvl="1"/>
            <a:r>
              <a:rPr lang="en-US" sz="2800" dirty="0"/>
              <a:t>Garage size</a:t>
            </a:r>
          </a:p>
        </p:txBody>
      </p:sp>
    </p:spTree>
    <p:extLst>
      <p:ext uri="{BB962C8B-B14F-4D97-AF65-F5344CB8AC3E}">
        <p14:creationId xmlns:p14="http://schemas.microsoft.com/office/powerpoint/2010/main" val="1265609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717A0-0F2D-FB4F-98F7-67E0D845C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000"/>
              <a:t>What is the distribution of home prices in the Ames area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E55510-8798-ED40-A295-CC52F009C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0348" y="640080"/>
            <a:ext cx="5525600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11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FE02F-24E7-E64A-8F72-1D6A3043D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/>
              <a:t>Which features are correlated with price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7A98F2-CBB6-E24A-B0C2-F6D1482FE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7750" y="63014"/>
            <a:ext cx="6757988" cy="679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34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A35C-1520-B943-ABD3-361DECAEF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was the model created?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6C557-5818-7F41-90D7-59C0A32C5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selected features were put through polynomial transformation and standardized</a:t>
            </a:r>
          </a:p>
          <a:p>
            <a:r>
              <a:rPr lang="en-US" sz="2800" dirty="0"/>
              <a:t>Lasso regression was used to remove insignificant factors</a:t>
            </a:r>
          </a:p>
          <a:p>
            <a:r>
              <a:rPr lang="en-US" sz="2800" dirty="0"/>
              <a:t>The natural log of sale price was used when fitting the model</a:t>
            </a:r>
          </a:p>
        </p:txBody>
      </p:sp>
    </p:spTree>
    <p:extLst>
      <p:ext uri="{BB962C8B-B14F-4D97-AF65-F5344CB8AC3E}">
        <p14:creationId xmlns:p14="http://schemas.microsoft.com/office/powerpoint/2010/main" val="3626442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BA6C-7001-7B48-8EA3-D2FFDCFE4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 sz="2000"/>
              <a:t>How does the model perform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8447D712-A8CE-4B48-B021-8EA80516F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60" y="2638044"/>
            <a:ext cx="3823854" cy="3263206"/>
          </a:xfrm>
        </p:spPr>
        <p:txBody>
          <a:bodyPr>
            <a:normAutofit/>
          </a:bodyPr>
          <a:lstStyle/>
          <a:p>
            <a:r>
              <a:rPr lang="en-US" sz="2400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on train data: .844</a:t>
            </a:r>
          </a:p>
          <a:p>
            <a:r>
              <a:rPr lang="en-US" sz="2400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on test data: .824</a:t>
            </a:r>
          </a:p>
          <a:p>
            <a:r>
              <a:rPr lang="en-US" sz="2400" dirty="0"/>
              <a:t>RMSE on train data: 20695</a:t>
            </a:r>
          </a:p>
          <a:p>
            <a:r>
              <a:rPr lang="en-US" sz="2400" dirty="0"/>
              <a:t>RMSE on test data: 25005</a:t>
            </a:r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AEB1F5FA-7C68-CC45-9D32-22166EF00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150" y="1293275"/>
            <a:ext cx="4601496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77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A277E-E5B3-424B-9B4E-4BA9E186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features have the greatest effect?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534820-897C-894C-A293-9D47627ED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068" y="2411526"/>
            <a:ext cx="9685864" cy="40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4576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{93DAADD7-84B9-CD46-8B69-F4EECF558990}tf10001120</Template>
  <TotalTime>1573</TotalTime>
  <Words>294</Words>
  <Application>Microsoft Macintosh PowerPoint</Application>
  <PresentationFormat>Widescreen</PresentationFormat>
  <Paragraphs>39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Gill Sans MT</vt:lpstr>
      <vt:lpstr>Parcel</vt:lpstr>
      <vt:lpstr>Model of Ames IA Housing prices</vt:lpstr>
      <vt:lpstr>How was the data handled</vt:lpstr>
      <vt:lpstr>Problem Statement</vt:lpstr>
      <vt:lpstr>Hypothesis</vt:lpstr>
      <vt:lpstr>What is the distribution of home prices in the Ames area</vt:lpstr>
      <vt:lpstr>Which features are correlated with price</vt:lpstr>
      <vt:lpstr>How was the model created?</vt:lpstr>
      <vt:lpstr>How does the model perform</vt:lpstr>
      <vt:lpstr>Which features have the greatest effect?</vt:lpstr>
      <vt:lpstr>There is a steep drop in predicted home price around 2008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of Ames IA Housing prices</dc:title>
  <dc:creator>Nathan Perry</dc:creator>
  <cp:lastModifiedBy>Nathan Perry</cp:lastModifiedBy>
  <cp:revision>13</cp:revision>
  <cp:lastPrinted>2021-05-07T02:13:54Z</cp:lastPrinted>
  <dcterms:created xsi:type="dcterms:W3CDTF">2021-05-06T00:00:42Z</dcterms:created>
  <dcterms:modified xsi:type="dcterms:W3CDTF">2021-05-07T02:13:57Z</dcterms:modified>
</cp:coreProperties>
</file>